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0" r:id="rId4"/>
    <p:sldId id="262" r:id="rId5"/>
    <p:sldId id="263" r:id="rId6"/>
    <p:sldId id="265" r:id="rId7"/>
    <p:sldId id="264" r:id="rId8"/>
    <p:sldId id="267" r:id="rId9"/>
    <p:sldId id="268" r:id="rId10"/>
    <p:sldId id="269" r:id="rId11"/>
    <p:sldId id="274" r:id="rId12"/>
    <p:sldId id="271" r:id="rId13"/>
    <p:sldId id="272" r:id="rId14"/>
    <p:sldId id="273" r:id="rId15"/>
    <p:sldId id="258" r:id="rId16"/>
    <p:sldId id="259" r:id="rId17"/>
    <p:sldId id="260" r:id="rId1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03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b="0" dirty="0" smtClean="0">
                <a:solidFill>
                  <a:schemeClr val="tx1"/>
                </a:solidFill>
              </a:rPr>
              <a:t>ASP Catanzaro</a:t>
            </a:r>
            <a:endParaRPr lang="it-IT" sz="28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8117148636126327"/>
          <c:y val="2.274462730935760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49297514281303"/>
          <c:y val="0.14083920853769574"/>
          <c:w val="0.83892645772219654"/>
          <c:h val="0.64852029421754875"/>
        </c:manualLayout>
      </c:layout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Organizzato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1867954911433199E-2"/>
                  <c:y val="-3.7458193979933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103059581320451E-3"/>
                  <c:y val="-8.02675585284280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Foglio1!$B$2:$B$5</c:f>
              <c:numCache>
                <c:formatCode>0%</c:formatCode>
                <c:ptCount val="4"/>
                <c:pt idx="0">
                  <c:v>0.23</c:v>
                </c:pt>
                <c:pt idx="1">
                  <c:v>0.27</c:v>
                </c:pt>
                <c:pt idx="2">
                  <c:v>0.41</c:v>
                </c:pt>
                <c:pt idx="3">
                  <c:v>0.56000000000000005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Spontaneo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864734299516908E-2"/>
                  <c:y val="-2.9431438127090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Foglio1!$C$2:$C$5</c:f>
              <c:numCache>
                <c:formatCode>0%</c:formatCode>
                <c:ptCount val="4"/>
                <c:pt idx="0">
                  <c:v>0.41</c:v>
                </c:pt>
                <c:pt idx="1">
                  <c:v>0.31</c:v>
                </c:pt>
                <c:pt idx="2">
                  <c:v>0.25</c:v>
                </c:pt>
                <c:pt idx="3">
                  <c:v>0.17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507904"/>
        <c:axId val="44509440"/>
      </c:lineChart>
      <c:catAx>
        <c:axId val="4450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4509440"/>
        <c:crosses val="autoZero"/>
        <c:auto val="1"/>
        <c:lblAlgn val="ctr"/>
        <c:lblOffset val="100"/>
        <c:noMultiLvlLbl val="0"/>
      </c:catAx>
      <c:valAx>
        <c:axId val="4450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450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 smtClean="0">
                <a:solidFill>
                  <a:schemeClr val="tx1"/>
                </a:solidFill>
              </a:rPr>
              <a:t>ASP Catanzaro</a:t>
            </a:r>
            <a:endParaRPr lang="it-IT" sz="2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763059029386034"/>
          <c:y val="1.45932124785525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Organizzato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4601544372170898E-2"/>
                  <c:y val="2.1404682274247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446955000190194E-2"/>
                  <c:y val="-3.74581939799331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Foglio1!$B$2:$B$5</c:f>
              <c:numCache>
                <c:formatCode>0%</c:formatCode>
                <c:ptCount val="4"/>
                <c:pt idx="0">
                  <c:v>0.24</c:v>
                </c:pt>
                <c:pt idx="1">
                  <c:v>0.47</c:v>
                </c:pt>
                <c:pt idx="2">
                  <c:v>0.53</c:v>
                </c:pt>
                <c:pt idx="3">
                  <c:v>0.46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Spontaneo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550014581510644E-2"/>
                  <c:y val="-4.28093645484949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395425209529968E-2"/>
                  <c:y val="3.74581939799331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Foglio1!$C$2:$C$5</c:f>
              <c:numCache>
                <c:formatCode>0%</c:formatCode>
                <c:ptCount val="4"/>
                <c:pt idx="0">
                  <c:v>0.35</c:v>
                </c:pt>
                <c:pt idx="1">
                  <c:v>0.26</c:v>
                </c:pt>
                <c:pt idx="2">
                  <c:v>0.16</c:v>
                </c:pt>
                <c:pt idx="3">
                  <c:v>0.23</c:v>
                </c:pt>
              </c:numCache>
            </c:numRef>
          </c:val>
          <c:smooth val="1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7942400"/>
        <c:axId val="168006400"/>
      </c:lineChart>
      <c:catAx>
        <c:axId val="16794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8006400"/>
        <c:crosses val="autoZero"/>
        <c:auto val="1"/>
        <c:lblAlgn val="ctr"/>
        <c:lblOffset val="100"/>
        <c:noMultiLvlLbl val="0"/>
      </c:catAx>
      <c:valAx>
        <c:axId val="16800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794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Sangue Occulto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POOL ITALIA</c:v>
                </c:pt>
                <c:pt idx="1">
                  <c:v>ASP CZ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0.39</c:v>
                </c:pt>
                <c:pt idx="1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Colonscopia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POOL ITALIA</c:v>
                </c:pt>
                <c:pt idx="1">
                  <c:v>ASP CZ</c:v>
                </c:pt>
              </c:strCache>
            </c:strRef>
          </c:cat>
          <c:val>
            <c:numRef>
              <c:f>Foglio1!$C$2:$C$3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409728"/>
        <c:axId val="212419712"/>
      </c:barChart>
      <c:catAx>
        <c:axId val="212409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2419712"/>
        <c:crosses val="autoZero"/>
        <c:auto val="1"/>
        <c:lblAlgn val="ctr"/>
        <c:lblOffset val="100"/>
        <c:noMultiLvlLbl val="0"/>
      </c:catAx>
      <c:valAx>
        <c:axId val="212419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240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Stato di Salute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8713029530728947"/>
                  <c:y val="0.16692997656229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A4A9FB-5928-4E5C-B11A-4CB5F4C8157F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dirty="0" smtClean="0"/>
                      <a:t> </a:t>
                    </a:r>
                    <a:fld id="{5D4394DA-AEE0-4F7E-BEFF-222406F121D9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dirty="0" smtClean="0"/>
                  </a:p>
                </c:rich>
              </c:tx>
              <c:spPr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8.8508691848301568E-2"/>
                  <c:y val="-0.14810038711716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64C84-33AA-42D7-9B02-6C4DA1DC58FA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208F717B-2BF4-4338-8349-ECA3F6B46945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4817414127581879"/>
                  <c:y val="-0.169320095857583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2F51DE-7E3B-4256-9FBC-B550024E907B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AFAA4A2F-5968-43F1-9CA1-3B04990BE9D8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7635785563036505"/>
                  <c:y val="0.189721538988228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A0D7E7A-2BDB-419F-9EEE-6CDBEB72CFED}" type="CATEGORYNAME">
                      <a:rPr lang="en-US" sz="1600" smtClean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>
                        <a:effectLst/>
                      </a:rPr>
                      <a:t> </a:t>
                    </a:r>
                    <a:fld id="{2A5E61C4-5A10-44DB-8906-7B6D4FC78A80}" type="VALUE">
                      <a:rPr lang="en-US" sz="1600" baseline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>
                      <a:effectLst/>
                    </a:endParaRPr>
                  </a:p>
                </c:rich>
              </c:tx>
              <c:spPr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Stili di vita</c:v>
                </c:pt>
                <c:pt idx="1">
                  <c:v>SSN</c:v>
                </c:pt>
                <c:pt idx="2">
                  <c:v>Istruzione</c:v>
                </c:pt>
                <c:pt idx="3">
                  <c:v>Livello socio economico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0.35</c:v>
                </c:pt>
                <c:pt idx="1">
                  <c:v>0.18</c:v>
                </c:pt>
                <c:pt idx="2">
                  <c:v>0.19</c:v>
                </c:pt>
                <c:pt idx="3">
                  <c:v>0.28000000000000003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Stato di Salute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8713029530728947"/>
                  <c:y val="0.16692997656229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A4A9FB-5928-4E5C-B11A-4CB5F4C8157F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dirty="0" smtClean="0"/>
                      <a:t> </a:t>
                    </a:r>
                    <a:fld id="{5D4394DA-AEE0-4F7E-BEFF-222406F121D9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dirty="0" smtClean="0"/>
                  </a:p>
                </c:rich>
              </c:tx>
              <c:spPr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8.8508691848301568E-2"/>
                  <c:y val="-0.14810038711716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64C84-33AA-42D7-9B02-6C4DA1DC58FA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208F717B-2BF4-4338-8349-ECA3F6B46945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6588750681527129"/>
                  <c:y val="-0.1559421694361783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2F51DE-7E3B-4256-9FBC-B550024E907B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AFAA4A2F-5968-43F1-9CA1-3B04990BE9D8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6669608327944513"/>
                  <c:y val="0.208450635978195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A0D7E7A-2BDB-419F-9EEE-6CDBEB72CFED}" type="CATEGORYNAME">
                      <a:rPr lang="en-US" sz="1600" smtClean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>
                        <a:effectLst/>
                      </a:rPr>
                      <a:t> </a:t>
                    </a:r>
                    <a:fld id="{2A5E61C4-5A10-44DB-8906-7B6D4FC78A80}" type="VALUE">
                      <a:rPr lang="en-US" sz="1600" baseline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>
                      <a:effectLst/>
                    </a:endParaRPr>
                  </a:p>
                </c:rich>
              </c:tx>
              <c:spPr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Stili di vita</c:v>
                </c:pt>
                <c:pt idx="1">
                  <c:v>SSN</c:v>
                </c:pt>
                <c:pt idx="2">
                  <c:v>Istruzione</c:v>
                </c:pt>
                <c:pt idx="3">
                  <c:v>Livello socio economico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0.32</c:v>
                </c:pt>
                <c:pt idx="1">
                  <c:v>0.25</c:v>
                </c:pt>
                <c:pt idx="2">
                  <c:v>0.17</c:v>
                </c:pt>
                <c:pt idx="3">
                  <c:v>0.26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Stato di Salute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5492411274677628"/>
                  <c:y val="0.212414926395070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A4A9FB-5928-4E5C-B11A-4CB5F4C8157F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dirty="0" smtClean="0"/>
                      <a:t> </a:t>
                    </a:r>
                    <a:fld id="{5D4394DA-AEE0-4F7E-BEFF-222406F121D9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dirty="0" smtClean="0"/>
                  </a:p>
                </c:rich>
              </c:tx>
              <c:spPr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8.8508691848301568E-2"/>
                  <c:y val="-0.14810038711716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64C84-33AA-42D7-9B02-6C4DA1DC58FA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208F717B-2BF4-4338-8349-ECA3F6B46945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7071842468966741"/>
                  <c:y val="-0.118483975456245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2F51DE-7E3B-4256-9FBC-B550024E907B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AFAA4A2F-5968-43F1-9CA1-3B04990BE9D8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5542394157252082"/>
                  <c:y val="0.221828562399599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A0D7E7A-2BDB-419F-9EEE-6CDBEB72CFED}" type="CATEGORYNAME">
                      <a:rPr lang="en-US" sz="1600" smtClean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>
                        <a:effectLst/>
                      </a:rPr>
                      <a:t> </a:t>
                    </a:r>
                    <a:fld id="{2A5E61C4-5A10-44DB-8906-7B6D4FC78A80}" type="VALUE">
                      <a:rPr lang="en-US" sz="1600" baseline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>
                      <a:effectLst/>
                    </a:endParaRPr>
                  </a:p>
                </c:rich>
              </c:tx>
              <c:spPr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Stili di vita</c:v>
                </c:pt>
                <c:pt idx="1">
                  <c:v>SSN</c:v>
                </c:pt>
                <c:pt idx="2">
                  <c:v>Istruzione</c:v>
                </c:pt>
                <c:pt idx="3">
                  <c:v>Livello socio economico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</c:v>
                </c:pt>
                <c:pt idx="1">
                  <c:v>0.37</c:v>
                </c:pt>
                <c:pt idx="2">
                  <c:v>0.14000000000000001</c:v>
                </c:pt>
                <c:pt idx="3">
                  <c:v>0.24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20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5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95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2662"/>
            <a:ext cx="7886700" cy="516617"/>
          </a:xfrm>
        </p:spPr>
        <p:txBody>
          <a:bodyPr/>
          <a:lstStyle/>
          <a:p>
            <a:r>
              <a:rPr lang="it-IT" dirty="0" smtClean="0"/>
              <a:t>Fare clic per modificare lo stile 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3110"/>
            <a:ext cx="7886700" cy="4746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19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18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66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10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60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2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01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1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16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72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9054" y="224937"/>
            <a:ext cx="7772400" cy="2767500"/>
          </a:xfrm>
        </p:spPr>
        <p:txBody>
          <a:bodyPr>
            <a:noAutofit/>
          </a:bodyPr>
          <a:lstStyle/>
          <a:p>
            <a:pPr algn="r"/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dirty="0"/>
              <a:t/>
            </a:r>
            <a:br>
              <a:rPr lang="it-IT" sz="4800" dirty="0"/>
            </a:br>
            <a:r>
              <a:rPr lang="it-IT" sz="4800" dirty="0" smtClean="0"/>
              <a:t>Passi</a:t>
            </a:r>
            <a:br>
              <a:rPr lang="it-IT" sz="4800" dirty="0" smtClean="0"/>
            </a:br>
            <a:r>
              <a:rPr lang="it-IT" sz="3600" dirty="0" smtClean="0"/>
              <a:t>Comportamenti</a:t>
            </a:r>
            <a:r>
              <a:rPr lang="it-IT" sz="3600" dirty="0" smtClean="0"/>
              <a:t>, abitudini e percezione del rischio nella </a:t>
            </a:r>
            <a:r>
              <a:rPr lang="it-IT" sz="3600" dirty="0" smtClean="0"/>
              <a:t>popolazione in Provincia   </a:t>
            </a:r>
            <a:r>
              <a:rPr lang="it-IT" sz="3600" dirty="0" smtClean="0"/>
              <a:t>di Catanzaro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47335" y="4429942"/>
            <a:ext cx="6858000" cy="1655762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Antonella Sutera  Sardo</a:t>
            </a:r>
          </a:p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it-IT" dirty="0" smtClean="0"/>
              <a:t>Raffaele Di Lorenzo</a:t>
            </a:r>
          </a:p>
          <a:p>
            <a:pPr algn="r"/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Analisi Passi 2015/2018</a:t>
            </a:r>
          </a:p>
          <a:p>
            <a:pPr algn="r"/>
            <a:endParaRPr lang="it-IT" dirty="0"/>
          </a:p>
        </p:txBody>
      </p:sp>
      <p:pic>
        <p:nvPicPr>
          <p:cNvPr id="4" name="Immagin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2" y="224937"/>
            <a:ext cx="1167376" cy="75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2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/>
              <a:t>Diagnosi precoce del </a:t>
            </a:r>
            <a:r>
              <a:rPr lang="it-IT" sz="2800" b="1" dirty="0" smtClean="0"/>
              <a:t>cancro </a:t>
            </a:r>
            <a:r>
              <a:rPr lang="it-IT" sz="2800" b="1" dirty="0"/>
              <a:t>colon retto 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459328"/>
              </p:ext>
            </p:extLst>
          </p:nvPr>
        </p:nvGraphicFramePr>
        <p:xfrm>
          <a:off x="628650" y="1303338"/>
          <a:ext cx="78867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1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Passi d’Argento 2016/2017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65904"/>
              </p:ext>
            </p:extLst>
          </p:nvPr>
        </p:nvGraphicFramePr>
        <p:xfrm>
          <a:off x="628650" y="1303338"/>
          <a:ext cx="7886700" cy="3899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8366"/>
                <a:gridCol w="1499287"/>
                <a:gridCol w="1439047"/>
              </a:tblGrid>
              <a:tr h="589494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0070C0"/>
                          </a:solidFill>
                        </a:rPr>
                        <a:t>Calabria</a:t>
                      </a:r>
                      <a:endParaRPr lang="it-IT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0070C0"/>
                          </a:solidFill>
                        </a:rPr>
                        <a:t>Italia</a:t>
                      </a:r>
                      <a:endParaRPr lang="it-IT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Consumo frutta</a:t>
                      </a:r>
                      <a:r>
                        <a:rPr lang="it-IT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verdura raccomandato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53%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45%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Dichiara di essere sovrappeso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48%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43%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Dichiara di essere obeso</a:t>
                      </a:r>
                      <a:endParaRPr lang="it-IT" sz="2000" dirty="0" smtClean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16%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Manifesta sintomi depressivi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Presenza di fragilità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21%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Presenza di disabilità</a:t>
                      </a:r>
                      <a:endParaRPr lang="it-IT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47135" y="5967543"/>
            <a:ext cx="2786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d’Argento - 2016-2017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6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091" y="242662"/>
            <a:ext cx="8896865" cy="516617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Adesione a stili di vita e comportamenti salutari</a:t>
            </a:r>
            <a:endParaRPr lang="it-IT" sz="36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364089"/>
              </p:ext>
            </p:extLst>
          </p:nvPr>
        </p:nvGraphicFramePr>
        <p:xfrm>
          <a:off x="628650" y="1303338"/>
          <a:ext cx="7886700" cy="4355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4366"/>
                <a:gridCol w="4462334"/>
              </a:tblGrid>
              <a:tr h="157401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</a:rPr>
                        <a:t>Suscettibilità</a:t>
                      </a:r>
                      <a:endParaRPr lang="it-IT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000" dirty="0" smtClean="0"/>
                        <a:t>Percezione del proprio rischio di sviluppare una</a:t>
                      </a:r>
                      <a:r>
                        <a:rPr lang="it-IT" altLang="it-IT" sz="2000" baseline="0" dirty="0" smtClean="0"/>
                        <a:t> malattia in base alle caratteristiche individuali, ambientali e comportamentali.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01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</a:rPr>
                        <a:t>Gravità Percepita</a:t>
                      </a:r>
                      <a:endParaRPr lang="it-IT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000" dirty="0" smtClean="0"/>
                        <a:t>Percezione di gravità delle malattie che si possono contrarre (rischio per la salute e la sopravvivenza)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7963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</a:rPr>
                        <a:t>Benefici Percepiti</a:t>
                      </a:r>
                      <a:endParaRPr lang="it-IT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000" dirty="0" smtClean="0"/>
                        <a:t>P</a:t>
                      </a:r>
                      <a:r>
                        <a:rPr lang="it-IT" altLang="it-IT" sz="2000" smtClean="0"/>
                        <a:t>ercezione </a:t>
                      </a:r>
                      <a:r>
                        <a:rPr lang="it-IT" altLang="it-IT" sz="2000" dirty="0" smtClean="0"/>
                        <a:t>dei benefici derivanti da stili</a:t>
                      </a:r>
                      <a:r>
                        <a:rPr lang="it-IT" altLang="it-IT" sz="2000" baseline="0" dirty="0" smtClean="0"/>
                        <a:t> di vita e comportamenti salutari.</a:t>
                      </a:r>
                      <a:endParaRPr lang="it-IT" altLang="it-IT" sz="2000" dirty="0" smtClean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54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9115" y="2296846"/>
            <a:ext cx="7463482" cy="3202987"/>
          </a:xfrm>
        </p:spPr>
        <p:txBody>
          <a:bodyPr>
            <a:normAutofit/>
          </a:bodyPr>
          <a:lstStyle/>
          <a:p>
            <a:r>
              <a:rPr lang="it-IT" sz="3600" dirty="0" smtClean="0"/>
              <a:t>Scarsa informazione/percezione</a:t>
            </a:r>
          </a:p>
          <a:p>
            <a:r>
              <a:rPr lang="it-IT" sz="3600" dirty="0" smtClean="0"/>
              <a:t>Ostacoli alla fruizione</a:t>
            </a:r>
          </a:p>
          <a:p>
            <a:r>
              <a:rPr lang="it-IT" sz="3600" dirty="0"/>
              <a:t>Nessun </a:t>
            </a:r>
            <a:r>
              <a:rPr lang="it-IT" sz="3600" dirty="0" smtClean="0"/>
              <a:t>consiglio</a:t>
            </a:r>
          </a:p>
          <a:p>
            <a:r>
              <a:rPr lang="it-IT" sz="3600" dirty="0" smtClean="0"/>
              <a:t>Paura, timidezza/imbarazzo</a:t>
            </a:r>
          </a:p>
          <a:p>
            <a:r>
              <a:rPr lang="it-IT" sz="3600" dirty="0" smtClean="0"/>
              <a:t>Mancanza di tempo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" y="242662"/>
            <a:ext cx="9036908" cy="516617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Adesione a stili di vita e comportamenti salutari</a:t>
            </a:r>
            <a:endParaRPr lang="it-IT" sz="3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30660" y="1235675"/>
            <a:ext cx="593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Fattori che limitano l’adesione:</a:t>
            </a:r>
            <a:endParaRPr lang="it-IT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- 2014-2017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6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007" y="2296846"/>
            <a:ext cx="6999589" cy="3202987"/>
          </a:xfrm>
        </p:spPr>
        <p:txBody>
          <a:bodyPr/>
          <a:lstStyle/>
          <a:p>
            <a:r>
              <a:rPr lang="it-IT" sz="3600" dirty="0"/>
              <a:t>V</a:t>
            </a:r>
            <a:r>
              <a:rPr lang="it-IT" sz="3600" dirty="0" smtClean="0"/>
              <a:t>ivono da soli</a:t>
            </a:r>
          </a:p>
          <a:p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Bassa scolarità</a:t>
            </a:r>
          </a:p>
          <a:p>
            <a:r>
              <a:rPr lang="it-IT" sz="3600" dirty="0" smtClean="0"/>
              <a:t>Basso livello economico</a:t>
            </a:r>
          </a:p>
          <a:p>
            <a:r>
              <a:rPr lang="it-IT" sz="3600" dirty="0" smtClean="0"/>
              <a:t>Età &lt; 50 anni</a:t>
            </a:r>
            <a:endParaRPr lang="it-IT" dirty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" y="242662"/>
            <a:ext cx="9036908" cy="516617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Adesione a stili di vita e comportamenti salutari</a:t>
            </a:r>
            <a:endParaRPr lang="it-IT" sz="3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30660" y="1235675"/>
            <a:ext cx="5666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Soggetti con scarsa adesione:</a:t>
            </a:r>
            <a:endParaRPr lang="it-IT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- 2014-2017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242662"/>
            <a:ext cx="8268215" cy="51661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Stato di salute: benessere psico-fisico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340919"/>
              </p:ext>
            </p:extLst>
          </p:nvPr>
        </p:nvGraphicFramePr>
        <p:xfrm>
          <a:off x="628650" y="1303338"/>
          <a:ext cx="78867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011795" y="5779487"/>
            <a:ext cx="21618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it-IT" i="1" dirty="0" smtClean="0">
                <a:solidFill>
                  <a:schemeClr val="bg2">
                    <a:lumMod val="25000"/>
                  </a:schemeClr>
                </a:solidFill>
              </a:rPr>
              <a:t>revenzione terziaria</a:t>
            </a:r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3025572">
            <a:off x="5519353" y="5466229"/>
            <a:ext cx="527222" cy="2800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47135" y="5967543"/>
            <a:ext cx="111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Istat 2011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1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242662"/>
            <a:ext cx="8268215" cy="51661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Stato di salute: benessere psico-fisico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670748"/>
              </p:ext>
            </p:extLst>
          </p:nvPr>
        </p:nvGraphicFramePr>
        <p:xfrm>
          <a:off x="628650" y="1303338"/>
          <a:ext cx="78867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011795" y="5779487"/>
            <a:ext cx="23870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it-IT" i="1" dirty="0" smtClean="0">
                <a:solidFill>
                  <a:schemeClr val="bg2">
                    <a:lumMod val="25000"/>
                  </a:schemeClr>
                </a:solidFill>
              </a:rPr>
              <a:t>revenzione secondaria</a:t>
            </a:r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3025572">
            <a:off x="5519353" y="5466229"/>
            <a:ext cx="527222" cy="2800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11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Istat 2011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7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242662"/>
            <a:ext cx="8268215" cy="51661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Stato di salute: benessere psico-fisico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108411"/>
              </p:ext>
            </p:extLst>
          </p:nvPr>
        </p:nvGraphicFramePr>
        <p:xfrm>
          <a:off x="628650" y="1303338"/>
          <a:ext cx="78867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011795" y="5779487"/>
            <a:ext cx="21693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it-IT" i="1" dirty="0" smtClean="0">
                <a:solidFill>
                  <a:schemeClr val="bg2">
                    <a:lumMod val="25000"/>
                  </a:schemeClr>
                </a:solidFill>
              </a:rPr>
              <a:t>revenzione primaria</a:t>
            </a:r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3025572">
            <a:off x="5519353" y="5466229"/>
            <a:ext cx="527222" cy="2800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11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Istat 2011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9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800" dirty="0" smtClean="0"/>
              <a:t>Salute e stili di vita</a:t>
            </a:r>
            <a:endParaRPr lang="it-IT" sz="4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800626"/>
              </p:ext>
            </p:extLst>
          </p:nvPr>
        </p:nvGraphicFramePr>
        <p:xfrm>
          <a:off x="403654" y="1911179"/>
          <a:ext cx="8336692" cy="374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2432"/>
                <a:gridCol w="1219200"/>
                <a:gridCol w="1145060"/>
              </a:tblGrid>
              <a:tr h="12819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Asp CZ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Italia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r>
                        <a:rPr lang="it-IT" dirty="0" smtClean="0"/>
                        <a:t>Fuma sigarette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26%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r>
                        <a:rPr lang="it-IT" dirty="0" smtClean="0"/>
                        <a:t>Alcol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r>
                        <a:rPr lang="it-IT" sz="1700" kern="1200" dirty="0" smtClean="0">
                          <a:effectLst/>
                        </a:rPr>
                        <a:t>Misurazione del colesterolo almeno una volta nella vita</a:t>
                      </a:r>
                      <a:endParaRPr lang="it-IT" sz="1700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89%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80%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r>
                        <a:rPr lang="it-IT" sz="1700" kern="1200" dirty="0" smtClean="0">
                          <a:effectLst/>
                        </a:rPr>
                        <a:t>Misurazione della pressione arteriosa negli ultimi due anni</a:t>
                      </a:r>
                      <a:endParaRPr lang="it-IT" sz="1700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94%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91%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 effettuato una mammografia preventiva negli ultimi 2 anni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73%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74%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 effettuato un Pap-test preventivo negli ultimi 3 anni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69%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79%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 effettuato una colonscopia a scopo preventivo negli ultimi 5 anni</a:t>
                      </a:r>
                      <a:endParaRPr lang="it-IT" sz="1600" dirty="0" smtClean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00">
                <a:tc>
                  <a:txBody>
                    <a:bodyPr/>
                    <a:lstStyle/>
                    <a:p>
                      <a:r>
                        <a:rPr lang="it-IT" dirty="0" smtClean="0"/>
                        <a:t>Vaccino antinfluenzale (cronici)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3463137" y="1103178"/>
            <a:ext cx="18882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Positività</a:t>
            </a:r>
            <a:endParaRPr lang="it-IT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800" dirty="0"/>
              <a:t>Salute e stili di vita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202397"/>
              </p:ext>
            </p:extLst>
          </p:nvPr>
        </p:nvGraphicFramePr>
        <p:xfrm>
          <a:off x="403654" y="2258925"/>
          <a:ext cx="8336692" cy="221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7719"/>
                <a:gridCol w="1342768"/>
                <a:gridCol w="1046205"/>
              </a:tblGrid>
              <a:tr h="5544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Asp CZ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Italia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00">
                <a:tc>
                  <a:txBody>
                    <a:bodyPr/>
                    <a:lstStyle/>
                    <a:p>
                      <a:r>
                        <a:rPr lang="it-IT" dirty="0" smtClean="0"/>
                        <a:t>Sedentario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63%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35%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00">
                <a:tc>
                  <a:txBody>
                    <a:bodyPr/>
                    <a:lstStyle/>
                    <a:p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 effettuato un test preventivo del sangue occulto negli ultimi 2 anni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39%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00"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 effettuato la vaccinazione </a:t>
                      </a:r>
                      <a:r>
                        <a:rPr lang="it-I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antirosolia</a:t>
                      </a: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(donne in età fertile)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23%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43%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3593175" y="1103178"/>
            <a:ext cx="16281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0" cap="none" spc="0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Criticità</a:t>
            </a:r>
            <a:endParaRPr lang="it-IT" sz="3600" b="0" cap="none" spc="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2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Attività fisica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703831"/>
              </p:ext>
            </p:extLst>
          </p:nvPr>
        </p:nvGraphicFramePr>
        <p:xfrm>
          <a:off x="628650" y="1336289"/>
          <a:ext cx="7886700" cy="446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3653"/>
                <a:gridCol w="1573427"/>
                <a:gridCol w="1389620"/>
              </a:tblGrid>
              <a:tr h="388402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Asp CZ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Pool</a:t>
                      </a:r>
                      <a:r>
                        <a:rPr lang="it-IT" b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Italia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54"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/>
                        <a:t>Attivo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17%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31%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8854"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/>
                        <a:t>Parzialmente attivo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21%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34%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8854">
                <a:tc>
                  <a:txBody>
                    <a:bodyPr/>
                    <a:lstStyle/>
                    <a:p>
                      <a:pPr algn="r"/>
                      <a:r>
                        <a:rPr lang="it-IT" sz="2400" dirty="0" smtClean="0"/>
                        <a:t>Sedentario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63%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35%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8402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8402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9138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Attivi che giudicano </a:t>
                      </a:r>
                      <a:r>
                        <a:rPr lang="it-IT" sz="1600" u="sng" dirty="0" smtClean="0">
                          <a:solidFill>
                            <a:srgbClr val="00B050"/>
                          </a:solidFill>
                        </a:rPr>
                        <a:t>sufficiente</a:t>
                      </a:r>
                      <a:r>
                        <a:rPr lang="it-IT" sz="1600" dirty="0" smtClean="0"/>
                        <a:t> la propria attività fisica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97%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72%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6547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Parzialmente attivi che giudicano </a:t>
                      </a:r>
                      <a:r>
                        <a:rPr lang="it-IT" sz="1600" u="sng" dirty="0" smtClean="0">
                          <a:solidFill>
                            <a:srgbClr val="00B050"/>
                          </a:solidFill>
                        </a:rPr>
                        <a:t>sufficiente</a:t>
                      </a:r>
                      <a:r>
                        <a:rPr lang="it-IT" sz="16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it-IT" sz="1600" dirty="0" smtClean="0"/>
                        <a:t>la propria attività fisica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93%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51%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6547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Sedentari che giudicano </a:t>
                      </a:r>
                      <a:r>
                        <a:rPr lang="it-IT" sz="1600" u="sng" dirty="0" smtClean="0">
                          <a:solidFill>
                            <a:srgbClr val="FF0000"/>
                          </a:solidFill>
                        </a:rPr>
                        <a:t>insufficiente</a:t>
                      </a:r>
                      <a:r>
                        <a:rPr lang="it-IT" sz="1600" dirty="0" smtClean="0"/>
                        <a:t> la propria attività fisica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69%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78%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29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Attività fisica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533964"/>
              </p:ext>
            </p:extLst>
          </p:nvPr>
        </p:nvGraphicFramePr>
        <p:xfrm>
          <a:off x="628650" y="1336289"/>
          <a:ext cx="7886700" cy="4417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3653"/>
                <a:gridCol w="1573427"/>
                <a:gridCol w="1389620"/>
              </a:tblGrid>
              <a:tr h="11433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Riferisce che un medico/operatore sanitario ha consigliato di praticare più attività fisica</a:t>
                      </a:r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Asp CZ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Pool</a:t>
                      </a:r>
                      <a:r>
                        <a:rPr lang="it-IT" b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Italia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314">
                <a:tc>
                  <a:txBody>
                    <a:bodyPr/>
                    <a:lstStyle/>
                    <a:p>
                      <a:pPr algn="l"/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Tutto il campione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11%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30%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2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Soggetti con patologie croniche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33%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44%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1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Soggetti sovrappeso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14%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54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Sono escluse le persone che non si sono rivolte a un medico negli ultimi 12 mesi</a:t>
                      </a:r>
                      <a:endParaRPr lang="it-IT" sz="2000" i="1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0948">
                <a:tc>
                  <a:txBody>
                    <a:bodyPr/>
                    <a:lstStyle/>
                    <a:p>
                      <a:pPr algn="l"/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35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Sovrappeso e Obesità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012546"/>
              </p:ext>
            </p:extLst>
          </p:nvPr>
        </p:nvGraphicFramePr>
        <p:xfrm>
          <a:off x="628650" y="1171529"/>
          <a:ext cx="7886700" cy="4557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3653"/>
                <a:gridCol w="1573427"/>
                <a:gridCol w="1389620"/>
              </a:tblGrid>
              <a:tr h="388402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Asp CZ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70C0"/>
                          </a:solidFill>
                          <a:effectLst/>
                        </a:rPr>
                        <a:t>Pool</a:t>
                      </a:r>
                      <a:r>
                        <a:rPr lang="it-IT" b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Italia</a:t>
                      </a:r>
                      <a:endParaRPr lang="it-IT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854">
                <a:tc>
                  <a:txBody>
                    <a:bodyPr/>
                    <a:lstStyle/>
                    <a:p>
                      <a:pPr algn="r"/>
                      <a:r>
                        <a:rPr lang="it-IT" sz="2800" dirty="0" smtClean="0"/>
                        <a:t>Sovrappeso</a:t>
                      </a:r>
                      <a:endParaRPr lang="it-IT" sz="28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36%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32%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8854">
                <a:tc>
                  <a:txBody>
                    <a:bodyPr/>
                    <a:lstStyle/>
                    <a:p>
                      <a:pPr algn="r"/>
                      <a:r>
                        <a:rPr lang="it-IT" sz="2800" dirty="0" smtClean="0"/>
                        <a:t>Obeso</a:t>
                      </a:r>
                      <a:endParaRPr lang="it-IT" sz="28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12%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11%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8402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8402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9138">
                <a:tc>
                  <a:txBody>
                    <a:bodyPr/>
                    <a:lstStyle/>
                    <a:p>
                      <a:pPr algn="l"/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Riferisce che un medico/operatore sanitario gli ha consigliato di perdere peso/dieta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27%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47%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6547">
                <a:tc>
                  <a:txBody>
                    <a:bodyPr/>
                    <a:lstStyle/>
                    <a:p>
                      <a:pPr algn="l"/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Riferisce che un medico/operatore sanitario gli ha consigliato di praticare attività fisica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16%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38%</a:t>
                      </a:r>
                      <a:endParaRPr lang="it-IT" sz="24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6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i="1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i="1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Sono escluse le persone che non si sono rivolte a un medico negli ultimi 12 mesi</a:t>
                      </a:r>
                      <a:endParaRPr lang="it-IT" sz="2000" i="1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Rischio Cardio Vascolare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455473"/>
              </p:ext>
            </p:extLst>
          </p:nvPr>
        </p:nvGraphicFramePr>
        <p:xfrm>
          <a:off x="628650" y="1303338"/>
          <a:ext cx="7886700" cy="34028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5588"/>
                <a:gridCol w="1194486"/>
                <a:gridCol w="1216626"/>
              </a:tblGrid>
              <a:tr h="58949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rgbClr val="0070C0"/>
                          </a:solidFill>
                        </a:rPr>
                        <a:t>Asp CZ</a:t>
                      </a:r>
                      <a:endParaRPr lang="it-IT" sz="20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rgbClr val="0070C0"/>
                          </a:solidFill>
                        </a:rPr>
                        <a:t>Pool Italia</a:t>
                      </a:r>
                      <a:endParaRPr lang="it-IT" sz="20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Misurazione della pressione arteriosa negli ultimi due anni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94%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91%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Persone che riferiscono di essere ipertese </a:t>
                      </a:r>
                      <a:r>
                        <a:rPr lang="it-IT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it-IT" sz="16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trattamento farmacologico</a:t>
                      </a:r>
                      <a:endParaRPr lang="it-IT" sz="1600" dirty="0" smtClean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97%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80%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Misurazione del colesterolo almeno una volta nella vita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89%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80%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Persone che riferiscono di essere ipercolesterolemiche</a:t>
                      </a:r>
                      <a:r>
                        <a:rPr lang="it-IT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it-IT" sz="16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trattamento farmacologico</a:t>
                      </a:r>
                      <a:endParaRPr lang="it-IT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65%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35%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Calcolo riferito del punteggio cardiovascolare</a:t>
                      </a:r>
                      <a:endParaRPr lang="it-IT" sz="16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5%</a:t>
                      </a:r>
                      <a:endParaRPr lang="it-IT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Diagnosi precoce del tumore della mammella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64045835"/>
              </p:ext>
            </p:extLst>
          </p:nvPr>
        </p:nvGraphicFramePr>
        <p:xfrm>
          <a:off x="628649" y="1500554"/>
          <a:ext cx="4552951" cy="4466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5627076" y="1735015"/>
            <a:ext cx="2888273" cy="193430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Pool Italia: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Organizzato=55%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Spontaneo=19%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- 2015-2018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8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/>
              <a:t>Diagnosi precoce del tumore del collo dell’utero 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9742700"/>
              </p:ext>
            </p:extLst>
          </p:nvPr>
        </p:nvGraphicFramePr>
        <p:xfrm>
          <a:off x="616927" y="1356701"/>
          <a:ext cx="38862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5416062" y="1735016"/>
            <a:ext cx="3099288" cy="186397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Pool Italia: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Organizzato=47%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Spontaneo=32%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- 2014-2017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5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</TotalTime>
  <Words>709</Words>
  <Application>Microsoft Office PowerPoint</Application>
  <PresentationFormat>Presentazione su schermo (4:3)</PresentationFormat>
  <Paragraphs>208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  Passi Comportamenti, abitudini e percezione del rischio nella popolazione in Provincia   di Catanzaro</vt:lpstr>
      <vt:lpstr>Salute e stili di vita</vt:lpstr>
      <vt:lpstr>Salute e stili di vita</vt:lpstr>
      <vt:lpstr>Attività fisica</vt:lpstr>
      <vt:lpstr>Attività fisica</vt:lpstr>
      <vt:lpstr>Sovrappeso e Obesità</vt:lpstr>
      <vt:lpstr>Rischio Cardio Vascolare</vt:lpstr>
      <vt:lpstr>Diagnosi precoce del tumore della mammella</vt:lpstr>
      <vt:lpstr>Diagnosi precoce del tumore del collo dell’utero </vt:lpstr>
      <vt:lpstr>Diagnosi precoce del cancro colon retto </vt:lpstr>
      <vt:lpstr>Passi d’Argento 2016/2017</vt:lpstr>
      <vt:lpstr>Adesione a stili di vita e comportamenti salutari</vt:lpstr>
      <vt:lpstr>Adesione a stili di vita e comportamenti salutari</vt:lpstr>
      <vt:lpstr>Adesione a stili di vita e comportamenti salutari</vt:lpstr>
      <vt:lpstr>Stato di salute: benessere psico-fisico</vt:lpstr>
      <vt:lpstr>Stato di salute: benessere psico-fisico</vt:lpstr>
      <vt:lpstr>Stato di salute: benessere psico-fisico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Raffaele Di Lorenzo</dc:creator>
  <cp:lastModifiedBy>Notebook</cp:lastModifiedBy>
  <cp:revision>90</cp:revision>
  <cp:lastPrinted>2018-06-12T07:54:10Z</cp:lastPrinted>
  <dcterms:created xsi:type="dcterms:W3CDTF">2018-06-11T09:20:36Z</dcterms:created>
  <dcterms:modified xsi:type="dcterms:W3CDTF">2020-01-29T16:18:27Z</dcterms:modified>
</cp:coreProperties>
</file>