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1" r:id="rId4"/>
    <p:sldId id="272" r:id="rId5"/>
    <p:sldId id="273" r:id="rId6"/>
    <p:sldId id="258" r:id="rId7"/>
    <p:sldId id="259" r:id="rId8"/>
    <p:sldId id="260" r:id="rId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03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713029530728947"/>
                  <c:y val="0.16692997656229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4817414127581879"/>
                  <c:y val="-0.169320095857583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635785563036505"/>
                  <c:y val="0.189721538988228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0.35</c:v>
                </c:pt>
                <c:pt idx="1">
                  <c:v>0.18</c:v>
                </c:pt>
                <c:pt idx="2">
                  <c:v>0.19</c:v>
                </c:pt>
                <c:pt idx="3">
                  <c:v>0.28000000000000003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713029530728947"/>
                  <c:y val="0.16692997656229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6588750681527129"/>
                  <c:y val="-0.155942169436178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669608327944513"/>
                  <c:y val="0.208450635978195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0.32</c:v>
                </c:pt>
                <c:pt idx="1">
                  <c:v>0.25</c:v>
                </c:pt>
                <c:pt idx="2">
                  <c:v>0.17</c:v>
                </c:pt>
                <c:pt idx="3">
                  <c:v>0.26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Stato di Salute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5492411274677628"/>
                  <c:y val="0.212414926395070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A4A9FB-5928-4E5C-B11A-4CB5F4C8157F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dirty="0" smtClean="0"/>
                      <a:t> </a:t>
                    </a:r>
                    <a:fld id="{5D4394DA-AEE0-4F7E-BEFF-222406F121D9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dirty="0" smtClean="0"/>
                  </a:p>
                </c:rich>
              </c:tx>
              <c:spPr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8.8508691848301568E-2"/>
                  <c:y val="-0.14810038711716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E664C84-33AA-42D7-9B02-6C4DA1DC58FA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208F717B-2BF4-4338-8349-ECA3F6B46945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7071842468966741"/>
                  <c:y val="-0.118483975456245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2F51DE-7E3B-4256-9FBC-B550024E907B}" type="CATEGORYNAME">
                      <a:rPr lang="en-US" sz="1600" smtClean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/>
                      <a:t> </a:t>
                    </a:r>
                    <a:fld id="{AFAA4A2F-5968-43F1-9CA1-3B04990BE9D8}" type="VALUE">
                      <a:rPr lang="en-US" sz="1600" baseline="0"/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542394157252082"/>
                  <c:y val="0.221828562399599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A0D7E7A-2BDB-419F-9EEE-6CDBEB72CFED}" type="CATEGORYNAME">
                      <a:rPr lang="en-US" sz="1600" smtClean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CATEGORIA]</a:t>
                    </a:fld>
                    <a:r>
                      <a:rPr lang="en-US" sz="1600" baseline="0" smtClean="0">
                        <a:effectLst/>
                      </a:rPr>
                      <a:t> </a:t>
                    </a:r>
                    <a:fld id="{2A5E61C4-5A10-44DB-8906-7B6D4FC78A80}" type="VALUE">
                      <a:rPr lang="en-US" sz="1600" baseline="0">
                        <a:effectLst/>
                      </a:rPr>
                      <a:pPr>
                        <a:defRPr sz="16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[VALORE]</a:t>
                    </a:fld>
                    <a:endParaRPr lang="en-US" sz="1600" baseline="0" smtClean="0">
                      <a:effectLst/>
                    </a:endParaRPr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Stili di vita</c:v>
                </c:pt>
                <c:pt idx="1">
                  <c:v>SSN</c:v>
                </c:pt>
                <c:pt idx="2">
                  <c:v>Istruzione</c:v>
                </c:pt>
                <c:pt idx="3">
                  <c:v>Livello socio economico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0.25</c:v>
                </c:pt>
                <c:pt idx="1">
                  <c:v>0.37</c:v>
                </c:pt>
                <c:pt idx="2">
                  <c:v>0.14000000000000001</c:v>
                </c:pt>
                <c:pt idx="3">
                  <c:v>0.24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20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5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95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662"/>
            <a:ext cx="7886700" cy="516617"/>
          </a:xfrm>
        </p:spPr>
        <p:txBody>
          <a:bodyPr/>
          <a:lstStyle/>
          <a:p>
            <a:r>
              <a:rPr lang="it-IT" dirty="0" smtClean="0"/>
              <a:t>Fare clic per modificare lo stile 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3110"/>
            <a:ext cx="7886700" cy="4746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1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18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66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10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60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2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01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21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16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2993E-D79D-423D-8CB7-1A4BC3B0B024}" type="datetimeFigureOut">
              <a:rPr lang="it-IT" smtClean="0"/>
              <a:t>29/01/2020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A519-FC1E-4121-B0CC-A77178CB85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72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0470" y="152400"/>
            <a:ext cx="7772400" cy="2772680"/>
          </a:xfrm>
        </p:spPr>
        <p:txBody>
          <a:bodyPr>
            <a:noAutofit/>
          </a:bodyPr>
          <a:lstStyle/>
          <a:p>
            <a:pPr algn="r"/>
            <a:r>
              <a:rPr lang="it-IT" sz="4800" dirty="0" smtClean="0"/>
              <a:t>Passi d’Argento</a:t>
            </a:r>
            <a:br>
              <a:rPr lang="it-IT" sz="4800" dirty="0" smtClean="0"/>
            </a:br>
            <a:r>
              <a:rPr lang="it-IT" sz="4800" dirty="0" smtClean="0"/>
              <a:t>c</a:t>
            </a:r>
            <a:r>
              <a:rPr lang="it-IT" sz="3600" dirty="0" smtClean="0"/>
              <a:t>ondizioni </a:t>
            </a:r>
            <a:r>
              <a:rPr lang="it-IT" sz="3600" dirty="0"/>
              <a:t>di salute, </a:t>
            </a:r>
            <a:r>
              <a:rPr lang="it-IT" sz="3600" dirty="0" smtClean="0"/>
              <a:t>abitudini, </a:t>
            </a:r>
            <a:br>
              <a:rPr lang="it-IT" sz="3600" dirty="0" smtClean="0"/>
            </a:br>
            <a:r>
              <a:rPr lang="it-IT" sz="3600" dirty="0" smtClean="0"/>
              <a:t>stili </a:t>
            </a:r>
            <a:r>
              <a:rPr lang="it-IT" sz="3600" dirty="0"/>
              <a:t>di vita e </a:t>
            </a:r>
            <a:r>
              <a:rPr lang="it-IT" sz="3600" dirty="0" smtClean="0"/>
              <a:t>bisogni </a:t>
            </a:r>
            <a:r>
              <a:rPr lang="it-IT" sz="3600" dirty="0"/>
              <a:t>di cura e </a:t>
            </a:r>
            <a:r>
              <a:rPr lang="it-IT" sz="3600" dirty="0" smtClean="0"/>
              <a:t>assistenza </a:t>
            </a:r>
            <a:r>
              <a:rPr lang="it-IT" sz="3600" dirty="0"/>
              <a:t>specifici della popolazione </a:t>
            </a:r>
            <a:r>
              <a:rPr lang="it-IT" sz="3600" dirty="0" smtClean="0"/>
              <a:t>anziana.</a:t>
            </a:r>
            <a:r>
              <a:rPr lang="it-IT" sz="3600" dirty="0"/>
              <a:t> 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47335" y="4429942"/>
            <a:ext cx="6858000" cy="1655762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Antonella </a:t>
            </a:r>
            <a:r>
              <a:rPr lang="it-IT" dirty="0" smtClean="0"/>
              <a:t>Sutera Sardo</a:t>
            </a:r>
            <a:endParaRPr lang="it-IT" dirty="0" smtClean="0"/>
          </a:p>
          <a:p>
            <a:pPr algn="r">
              <a:lnSpc>
                <a:spcPct val="110000"/>
              </a:lnSpc>
              <a:spcBef>
                <a:spcPts val="600"/>
              </a:spcBef>
            </a:pPr>
            <a:r>
              <a:rPr lang="it-IT" dirty="0" smtClean="0"/>
              <a:t>Raffaele Di Lorenzo</a:t>
            </a:r>
          </a:p>
          <a:p>
            <a:pPr algn="r"/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Analisi </a:t>
            </a: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Passi d’Argento 2016/2017</a:t>
            </a:r>
          </a:p>
          <a:p>
            <a:pPr algn="r"/>
            <a:endParaRPr lang="it-IT" dirty="0"/>
          </a:p>
        </p:txBody>
      </p:sp>
      <p:pic>
        <p:nvPicPr>
          <p:cNvPr id="1026" name="Immagin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2" y="224937"/>
            <a:ext cx="1643428" cy="1069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2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Passi d’Argento 2016/2017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65904"/>
              </p:ext>
            </p:extLst>
          </p:nvPr>
        </p:nvGraphicFramePr>
        <p:xfrm>
          <a:off x="628650" y="1303338"/>
          <a:ext cx="7886700" cy="3899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8366"/>
                <a:gridCol w="1499287"/>
                <a:gridCol w="1439047"/>
              </a:tblGrid>
              <a:tr h="589494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0070C0"/>
                          </a:solidFill>
                        </a:rPr>
                        <a:t>Calabria</a:t>
                      </a:r>
                      <a:endParaRPr lang="it-IT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0070C0"/>
                          </a:solidFill>
                        </a:rPr>
                        <a:t>Italia</a:t>
                      </a:r>
                      <a:endParaRPr lang="it-IT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frutta</a:t>
                      </a:r>
                      <a:r>
                        <a:rPr lang="it-IT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verdura raccomandato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53%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Dichiara di essere sovrappeso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48%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43%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Dichiara di essere obeso</a:t>
                      </a:r>
                      <a:endParaRPr lang="it-IT" sz="2000" dirty="0" smtClean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Manifesta sintomi depressivi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 di fragilità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Presenza di disabilità</a:t>
                      </a:r>
                      <a:endParaRPr lang="it-IT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47135" y="5967543"/>
            <a:ext cx="2786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d’Argento - 2016-2017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6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091" y="242662"/>
            <a:ext cx="8896865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364089"/>
              </p:ext>
            </p:extLst>
          </p:nvPr>
        </p:nvGraphicFramePr>
        <p:xfrm>
          <a:off x="628650" y="1303338"/>
          <a:ext cx="7886700" cy="4355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4366"/>
                <a:gridCol w="4462334"/>
              </a:tblGrid>
              <a:tr h="157401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Suscettibilità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Percezione del proprio rischio di sviluppare una</a:t>
                      </a:r>
                      <a:r>
                        <a:rPr lang="it-IT" altLang="it-IT" sz="2000" baseline="0" dirty="0" smtClean="0"/>
                        <a:t> malattia in base alle caratteristiche individuali, ambientali e comportamentali.</a:t>
                      </a:r>
                      <a:endParaRPr lang="it-IT" sz="20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01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Gravità Percepita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Percezione di gravità delle malattie che si possono contrarre (rischio per la salute e la sopravvivenza)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963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C00000"/>
                          </a:solidFill>
                        </a:rPr>
                        <a:t>Benefici Percepiti</a:t>
                      </a:r>
                      <a:endParaRPr lang="it-IT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2000" dirty="0" smtClean="0"/>
                        <a:t>P</a:t>
                      </a:r>
                      <a:r>
                        <a:rPr lang="it-IT" altLang="it-IT" sz="2000" smtClean="0"/>
                        <a:t>ercezione </a:t>
                      </a:r>
                      <a:r>
                        <a:rPr lang="it-IT" altLang="it-IT" sz="2000" dirty="0" smtClean="0"/>
                        <a:t>dei benefici derivanti da stili</a:t>
                      </a:r>
                      <a:r>
                        <a:rPr lang="it-IT" altLang="it-IT" sz="2000" baseline="0" dirty="0" smtClean="0"/>
                        <a:t> di vita e comportamenti salutari.</a:t>
                      </a:r>
                      <a:endParaRPr lang="it-IT" altLang="it-IT" sz="2000" dirty="0" smtClean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54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9115" y="2296846"/>
            <a:ext cx="7463482" cy="3202987"/>
          </a:xfrm>
        </p:spPr>
        <p:txBody>
          <a:bodyPr>
            <a:normAutofit/>
          </a:bodyPr>
          <a:lstStyle/>
          <a:p>
            <a:r>
              <a:rPr lang="it-IT" sz="3600" dirty="0" smtClean="0"/>
              <a:t>Scarsa informazione/percezione</a:t>
            </a:r>
          </a:p>
          <a:p>
            <a:r>
              <a:rPr lang="it-IT" sz="3600" dirty="0" smtClean="0"/>
              <a:t>Ostacoli alla fruizione</a:t>
            </a:r>
          </a:p>
          <a:p>
            <a:r>
              <a:rPr lang="it-IT" sz="3600" dirty="0"/>
              <a:t>Nessun </a:t>
            </a:r>
            <a:r>
              <a:rPr lang="it-IT" sz="3600" dirty="0" smtClean="0"/>
              <a:t>consiglio</a:t>
            </a:r>
          </a:p>
          <a:p>
            <a:r>
              <a:rPr lang="it-IT" sz="3600" dirty="0" smtClean="0"/>
              <a:t>Paura, timidezza/imbarazzo</a:t>
            </a:r>
          </a:p>
          <a:p>
            <a:r>
              <a:rPr lang="it-IT" sz="3600" dirty="0" smtClean="0"/>
              <a:t>Mancanza di tempo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" y="242662"/>
            <a:ext cx="9036908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0660" y="1235675"/>
            <a:ext cx="5933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Fattori che limitano l’adesione:</a:t>
            </a:r>
            <a:endParaRPr lang="it-IT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- 2014-2017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007" y="2296846"/>
            <a:ext cx="6999589" cy="3202987"/>
          </a:xfrm>
        </p:spPr>
        <p:txBody>
          <a:bodyPr/>
          <a:lstStyle/>
          <a:p>
            <a:r>
              <a:rPr lang="it-IT" sz="3600" dirty="0"/>
              <a:t>V</a:t>
            </a:r>
            <a:r>
              <a:rPr lang="it-IT" sz="3600" dirty="0" smtClean="0"/>
              <a:t>ivono da soli</a:t>
            </a:r>
          </a:p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Bassa scolarità</a:t>
            </a:r>
          </a:p>
          <a:p>
            <a:r>
              <a:rPr lang="it-IT" sz="3600" dirty="0" smtClean="0"/>
              <a:t>Basso livello economico</a:t>
            </a:r>
          </a:p>
          <a:p>
            <a:r>
              <a:rPr lang="it-IT" sz="3600" dirty="0" smtClean="0"/>
              <a:t>Età &lt; 50 anni</a:t>
            </a:r>
            <a:endParaRPr lang="it-IT" dirty="0"/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" y="242662"/>
            <a:ext cx="9036908" cy="516617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Adesione a stili di vita e comportamenti salutari</a:t>
            </a:r>
            <a:endParaRPr lang="it-IT" sz="36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0660" y="1235675"/>
            <a:ext cx="5666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Soggetti con scarsa adesione:</a:t>
            </a:r>
            <a:endParaRPr lang="it-IT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833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Passi - 2014-2017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340919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1618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terziaria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1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670748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3870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secondaria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7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242662"/>
            <a:ext cx="8268215" cy="51661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Stato di salute: benessere psico-fisico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108411"/>
              </p:ext>
            </p:extLst>
          </p:nvPr>
        </p:nvGraphicFramePr>
        <p:xfrm>
          <a:off x="628650" y="1303338"/>
          <a:ext cx="7886700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6011795" y="5779487"/>
            <a:ext cx="21693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</a:rPr>
              <a:t>p</a:t>
            </a:r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revenzione primaria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3025572">
            <a:off x="5519353" y="5466229"/>
            <a:ext cx="527222" cy="28008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135" y="5967543"/>
            <a:ext cx="111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Istat 2011</a:t>
            </a:r>
            <a:endParaRPr lang="it-IT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251</Words>
  <Application>Microsoft Office PowerPoint</Application>
  <PresentationFormat>Presentazione su schermo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Passi d’Argento condizioni di salute, abitudini,  stili di vita e bisogni di cura e assistenza specifici della popolazione anziana.  </vt:lpstr>
      <vt:lpstr>Passi d’Argento 2016/2017</vt:lpstr>
      <vt:lpstr>Adesione a stili di vita e comportamenti salutari</vt:lpstr>
      <vt:lpstr>Adesione a stili di vita e comportamenti salutari</vt:lpstr>
      <vt:lpstr>Adesione a stili di vita e comportamenti salutari</vt:lpstr>
      <vt:lpstr>Stato di salute: benessere psico-fisico</vt:lpstr>
      <vt:lpstr>Stato di salute: benessere psico-fisico</vt:lpstr>
      <vt:lpstr>Stato di salute: benessere psico-fisico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Raffaele Di Lorenzo</dc:creator>
  <cp:lastModifiedBy>Notebook</cp:lastModifiedBy>
  <cp:revision>83</cp:revision>
  <cp:lastPrinted>2018-06-12T07:54:10Z</cp:lastPrinted>
  <dcterms:created xsi:type="dcterms:W3CDTF">2018-06-11T09:20:36Z</dcterms:created>
  <dcterms:modified xsi:type="dcterms:W3CDTF">2020-01-29T16:17:19Z</dcterms:modified>
</cp:coreProperties>
</file>